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5" r:id="rId12"/>
    <p:sldId id="266" r:id="rId13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33" d="100"/>
          <a:sy n="33" d="100"/>
        </p:scale>
        <p:origin x="411" y="6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688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cold. Hold the title for a beat. Ask: how many videos did you watch before getting out of bed this morning? Set the frame — this week we pull back the curtain on the feed.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reframe. You feel in control — you tap, you swipe, you choose. But the choices are pre-sorted by a system whose only goal is to keep you there. Let the big statement land.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mechanism plainly. The feed isn't trying to inform you or even entertain you — it's optimizing one number: watch time. Walk through the three steps left to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A. The emotion that keeps people scrolling most is anger. So outrage gets amplified. Cite the MIT study — false, sensational stories travel far faster than calm true ones because they hit harder.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B. The rabbit hole. Watch one video on a topic and the feed funnels you deeper into the most extreme version of it. Over weeks this can quietly reshape what you believe. Cite Amnesty's TikTok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C. The personal cost. This isn't abstract — endless comparison and doomscrolling track with real anxiety and depression. Two hard numbers: the Surgeon General advisory and Meta's own leaked research.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pause slide. Let the number breathe. Nearly five hours a day, every day — that's the scale of attention the feed is competing for and winning. Ask the room: does that sound like your day?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21E8C-A186-63F0-899E-58619E0B3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44F827-DF1B-33F1-FF36-BDC6DEF1F5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FB6FD-1E61-AF52-7B63-605FEC6C7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to doing. Phones out — this is the one time it's allowed. Frame it: you're going to interrogate your own feed like a detective, not just scroll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8AA40-CEA7-BDB0-4160-CE5F221EF5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68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to doing. Phones out — this is the one time it's allowed. Frame it: you're going to interrogate your own feed like a detective, not just scroll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instructions. Open your most-used app, scroll exactly 10 posts, tally the emotion each one is engineered to trigger, then answer the reflection. Give them ~4 min to do it, then discuss.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payoff. You can't delete the algorithm, but you can fight back. Four concrete moves they can do today. Emphasize: every deliberate action retrains the feed in your favor.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it. Leave them with the one line. The feed will keep competing for their attention every day — the goal isn't to quit, it's to choose on purpose. Optional: tee up next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4CC2FF">
                  <a:alpha val="16000"/>
                </a:srgbClr>
              </a:gs>
              <a:gs pos="60000">
                <a:srgbClr val="4CC2FF">
                  <a:alpha val="0"/>
                </a:srgbClr>
              </a:gs>
            </a:gsLst>
            <a:path path="circle">
              <a:fillToRect l="78000" t="18000" r="22000" b="82000"/>
            </a:path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47749" y="1003934"/>
            <a:ext cx="133351" cy="133351"/>
          </a:xfrm>
          <a:prstGeom prst="ellipse">
            <a:avLst/>
          </a:prstGeom>
          <a:solidFill>
            <a:srgbClr val="4CC2FF">
              <a:alpha val="3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333500" y="914400"/>
            <a:ext cx="5585686" cy="350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kern="0" spc="528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WEEK 05 — DIGITAL LITERACY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1047750" y="3350538"/>
            <a:ext cx="14716125" cy="24276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9600" b="1" kern="0" spc="-288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algorithm is playing with </a:t>
            </a:r>
            <a:r>
              <a:rPr lang="en-US" sz="9600" b="1" kern="0" spc="-288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mind</a:t>
            </a:r>
            <a:endParaRPr lang="en-US" sz="9600" dirty="0"/>
          </a:p>
        </p:txBody>
      </p:sp>
      <p:sp>
        <p:nvSpPr>
          <p:cNvPr id="6" name="Text 4"/>
          <p:cNvSpPr/>
          <p:nvPr/>
        </p:nvSpPr>
        <p:spPr>
          <a:xfrm>
            <a:off x="1047750" y="6121122"/>
            <a:ext cx="10595610" cy="998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70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 and Instagram aren't just showing you videos. They're quietly shaping what you think is real.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1047750" y="9204960"/>
            <a:ext cx="178117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kern="0" spc="120" dirty="0">
                <a:solidFill>
                  <a:srgbClr val="5F708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Pull back the curtain on the feed →</a:t>
            </a:r>
            <a:endParaRPr lang="en-US" sz="15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8F4A8A-55DB-6DC6-B0B1-332BD7B1B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212414-6E11-89AF-CC9B-25786850F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0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8250" y="2494479"/>
            <a:ext cx="1739265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04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— THE REALITY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238250" y="3294579"/>
            <a:ext cx="15304770" cy="30691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7800" b="1" kern="0" spc="-195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think you're choosing your feed. </a:t>
            </a:r>
            <a:r>
              <a:rPr lang="en-US" sz="7800" b="1" kern="0" spc="-195" dirty="0">
                <a:solidFill>
                  <a:srgbClr val="FF6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choosing you.</a:t>
            </a:r>
            <a:endParaRPr lang="en-US" sz="7800" dirty="0"/>
          </a:p>
        </p:txBody>
      </p:sp>
      <p:sp>
        <p:nvSpPr>
          <p:cNvPr id="4" name="Text 2"/>
          <p:cNvSpPr/>
          <p:nvPr/>
        </p:nvSpPr>
        <p:spPr>
          <a:xfrm>
            <a:off x="1238250" y="6820971"/>
            <a:ext cx="12165330" cy="1009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55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swipe is a vote. The algorithm counts your votes — what you pause on, replay, and rage at — and builds a version of the world it knows you can't put down.</a:t>
            </a:r>
            <a:endParaRPr lang="en-US" sz="25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6CFE1B-C7FC-E4CB-2F31-B00B3E083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38231D-18A1-09F2-59BA-489D98F72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2511505"/>
            <a:ext cx="1781175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04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— HOW IT WORKS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3083005"/>
            <a:ext cx="15716250" cy="7909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700" b="1" kern="0" spc="-114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feed has one job: </a:t>
            </a:r>
            <a:r>
              <a:rPr lang="en-US" sz="5700" b="1" kern="0" spc="-114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you watching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1047750" y="4445437"/>
            <a:ext cx="5194221" cy="3329940"/>
          </a:xfrm>
          <a:prstGeom prst="roundRect">
            <a:avLst>
              <a:gd name="adj" fmla="val 5149"/>
            </a:avLst>
          </a:prstGeom>
          <a:solidFill>
            <a:srgbClr val="16202E"/>
          </a:solidFill>
          <a:ln w="762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36370" y="4872157"/>
            <a:ext cx="4858679" cy="434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436370" y="5535096"/>
            <a:ext cx="4858679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watches you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436370" y="6148507"/>
            <a:ext cx="4549490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10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long you linger, what you replay, what you scroll past fast — all logged in milliseconds.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46771" y="4445437"/>
            <a:ext cx="5194340" cy="3329940"/>
          </a:xfrm>
          <a:prstGeom prst="roundRect">
            <a:avLst>
              <a:gd name="adj" fmla="val 5149"/>
            </a:avLst>
          </a:prstGeom>
          <a:solidFill>
            <a:srgbClr val="16202E"/>
          </a:solidFill>
          <a:ln w="762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935391" y="4872157"/>
            <a:ext cx="4858810" cy="434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6935391" y="5535096"/>
            <a:ext cx="4858810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learns the hook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6935391" y="6148507"/>
            <a:ext cx="4549613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10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finds the exact kind of post that stops your thumb — and the feeling that comes with it.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12045910" y="4445437"/>
            <a:ext cx="5194340" cy="3329940"/>
          </a:xfrm>
          <a:prstGeom prst="roundRect">
            <a:avLst>
              <a:gd name="adj" fmla="val 5149"/>
            </a:avLst>
          </a:prstGeom>
          <a:solidFill>
            <a:srgbClr val="16202E"/>
          </a:solidFill>
          <a:ln w="762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2434531" y="4872157"/>
            <a:ext cx="4858810" cy="434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2434531" y="5535096"/>
            <a:ext cx="4858810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feeds you more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12434531" y="6148507"/>
            <a:ext cx="4549613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10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of the same, tuned tighter each scroll. Not what's true — what's </a:t>
            </a:r>
            <a:r>
              <a:rPr lang="en-US" sz="2100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sticky</a:t>
            </a:r>
            <a:r>
              <a:rPr lang="en-US" sz="210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1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BEB6646-C676-8FE3-A89E-FF78D1D28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7319C1B-154A-7509-7CBD-BC55C4D5E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FF6A5A">
                  <a:alpha val="16000"/>
                </a:srgbClr>
              </a:gs>
              <a:gs pos="60000">
                <a:srgbClr val="FF6A5A">
                  <a:alpha val="0"/>
                </a:srgbClr>
              </a:gs>
            </a:gsLst>
            <a:path path="circle">
              <a:fillToRect l="12000" t="80000" r="88000" b="20000"/>
            </a:path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3257550"/>
            <a:ext cx="9408009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04" dirty="0">
                <a:solidFill>
                  <a:srgbClr val="FF6A5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— RAGE GETS REWARDED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47750" y="3829050"/>
            <a:ext cx="9408009" cy="914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900" b="1" kern="0" spc="-138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Anger spreads fastest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1047750" y="5086350"/>
            <a:ext cx="8044815" cy="198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55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Outrage makes you comment, share, and stay. The algorithm notices — so it pushes the posts most likely to make you furious. Calm and nuance don't trend. Fury does.</a:t>
            </a:r>
            <a:endParaRPr lang="en-US" sz="2550" dirty="0"/>
          </a:p>
        </p:txBody>
      </p:sp>
      <p:sp>
        <p:nvSpPr>
          <p:cNvPr id="6" name="Shape 4"/>
          <p:cNvSpPr/>
          <p:nvPr/>
        </p:nvSpPr>
        <p:spPr>
          <a:xfrm>
            <a:off x="10362486" y="3448050"/>
            <a:ext cx="22860" cy="3390900"/>
          </a:xfrm>
          <a:prstGeom prst="rect">
            <a:avLst/>
          </a:prstGeom>
          <a:solidFill>
            <a:srgbClr val="FF6A5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918746" y="3448050"/>
            <a:ext cx="2389263" cy="1752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5000" b="1" dirty="0">
                <a:solidFill>
                  <a:srgbClr val="FF6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6×</a:t>
            </a:r>
            <a:endParaRPr lang="en-US" sz="15000" dirty="0"/>
          </a:p>
        </p:txBody>
      </p:sp>
      <p:sp>
        <p:nvSpPr>
          <p:cNvPr id="8" name="Text 6"/>
          <p:cNvSpPr/>
          <p:nvPr/>
        </p:nvSpPr>
        <p:spPr>
          <a:xfrm>
            <a:off x="10918746" y="5391150"/>
            <a:ext cx="5101590" cy="937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400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False stories spread roughly </a:t>
            </a:r>
            <a:r>
              <a:rPr lang="en-US" sz="2400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times faster </a:t>
            </a:r>
            <a:r>
              <a:rPr lang="en-US" sz="2400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 true ones online.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918746" y="6557010"/>
            <a:ext cx="5625501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Vosoughi et al., </a:t>
            </a:r>
            <a:r>
              <a:rPr lang="en-US" sz="1500" i="1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Science</a:t>
            </a:r>
            <a:r>
              <a:rPr lang="en-US" sz="1500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MIT (2018)</a:t>
            </a:r>
            <a:endParaRPr lang="en-US" sz="15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91ECF0E-FC77-B842-F469-842E8B1CB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98C017-6CF8-AEEC-3E44-66346D343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0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2258139"/>
            <a:ext cx="9406438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04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— THE RABBIT HOLE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2829639"/>
            <a:ext cx="8807846" cy="16702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6300" b="1" kern="0" spc="-126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video becomes </a:t>
            </a:r>
            <a:r>
              <a:rPr lang="en-US" sz="6300" b="1" kern="0" spc="-126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worldview</a:t>
            </a:r>
            <a:endParaRPr lang="en-US" sz="6300" dirty="0"/>
          </a:p>
        </p:txBody>
      </p:sp>
      <p:sp>
        <p:nvSpPr>
          <p:cNvPr id="4" name="Text 2"/>
          <p:cNvSpPr/>
          <p:nvPr/>
        </p:nvSpPr>
        <p:spPr>
          <a:xfrm>
            <a:off x="1047750" y="4842748"/>
            <a:ext cx="8241030" cy="1981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55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a flicker of interest and the feed digs in — feeding you a narrower, more extreme version of that topic every scroll. It's how ordinary curiosity gets pulled toward the edges.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047750" y="7128748"/>
            <a:ext cx="8807846" cy="9382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75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a 2023 test, a new "13-year-old" account interested in mental health was flooded with depression and self-harm videos within ~20 minutes. </a:t>
            </a:r>
            <a:r>
              <a:rPr lang="en-US" sz="1575" dirty="0">
                <a:solidFill>
                  <a:srgbClr val="8A9B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Amnesty International</a:t>
            </a:r>
            <a:endParaRPr lang="en-US" sz="1575" dirty="0"/>
          </a:p>
        </p:txBody>
      </p:sp>
      <p:sp>
        <p:nvSpPr>
          <p:cNvPr id="6" name="Shape 4"/>
          <p:cNvSpPr/>
          <p:nvPr/>
        </p:nvSpPr>
        <p:spPr>
          <a:xfrm>
            <a:off x="10399157" y="2533650"/>
            <a:ext cx="6020158" cy="792480"/>
          </a:xfrm>
          <a:prstGeom prst="roundRect">
            <a:avLst>
              <a:gd name="adj" fmla="val 16827"/>
            </a:avLst>
          </a:prstGeom>
          <a:solidFill>
            <a:srgbClr val="16202E"/>
          </a:solidFill>
          <a:ln w="7620">
            <a:solidFill>
              <a:srgbClr val="4CC2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711577" y="2788920"/>
            <a:ext cx="5575922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normal video you liked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10723007" y="3459480"/>
            <a:ext cx="7201353" cy="350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↓ deeper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10946368" y="3905250"/>
            <a:ext cx="5472827" cy="792480"/>
          </a:xfrm>
          <a:prstGeom prst="roundRect">
            <a:avLst>
              <a:gd name="adj" fmla="val 16827"/>
            </a:avLst>
          </a:prstGeom>
          <a:solidFill>
            <a:srgbClr val="16202E"/>
          </a:solidFill>
          <a:ln w="7620">
            <a:solidFill>
              <a:srgbClr val="4CC2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258788" y="4160520"/>
            <a:ext cx="5012172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Sharper, more opinionated takes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10799207" y="4831080"/>
            <a:ext cx="7125153" cy="350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7FA6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↓ deeper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11493698" y="5276850"/>
            <a:ext cx="4925496" cy="792480"/>
          </a:xfrm>
          <a:prstGeom prst="roundRect">
            <a:avLst>
              <a:gd name="adj" fmla="val 16827"/>
            </a:avLst>
          </a:prstGeom>
          <a:solidFill>
            <a:srgbClr val="1C1A22"/>
          </a:solidFill>
          <a:ln w="7620">
            <a:solidFill>
              <a:srgbClr val="FF6A5A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806118" y="5532120"/>
            <a:ext cx="4448421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dirty="0">
                <a:solidFill>
                  <a:srgbClr val="FFD9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Extreme "us vs. them" content</a:t>
            </a:r>
            <a:endParaRPr lang="en-US" sz="2025" dirty="0"/>
          </a:p>
        </p:txBody>
      </p:sp>
      <p:sp>
        <p:nvSpPr>
          <p:cNvPr id="14" name="Text 12"/>
          <p:cNvSpPr/>
          <p:nvPr/>
        </p:nvSpPr>
        <p:spPr>
          <a:xfrm>
            <a:off x="10875407" y="6202680"/>
            <a:ext cx="7048953" cy="350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FF6A5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↓ deeper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12040910" y="6648450"/>
            <a:ext cx="4378285" cy="1104900"/>
          </a:xfrm>
          <a:prstGeom prst="roundRect">
            <a:avLst>
              <a:gd name="adj" fmla="val 12069"/>
            </a:avLst>
          </a:prstGeom>
          <a:solidFill>
            <a:srgbClr val="241319"/>
          </a:solidFill>
          <a:ln w="7620">
            <a:solidFill>
              <a:srgbClr val="FF6A5A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2353330" y="6903720"/>
            <a:ext cx="3884794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FF6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reality that feels like the only truth</a:t>
            </a:r>
            <a:endParaRPr lang="en-US" sz="2025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64C9A29-3A6C-442B-D3ED-FA265496D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99EA6C0-5402-A7DF-69F1-03FC96B33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E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2480786"/>
            <a:ext cx="1781175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04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— THE MENTAL HEALTH COST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3052286"/>
            <a:ext cx="15506700" cy="815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6000" b="1" kern="0" spc="-120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Designed to hook. </a:t>
            </a:r>
            <a:r>
              <a:rPr lang="en-US" sz="6000" b="1" kern="0" spc="-120" dirty="0">
                <a:solidFill>
                  <a:srgbClr val="FF6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can hurt.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1047750" y="4401026"/>
            <a:ext cx="7905750" cy="3405188"/>
          </a:xfrm>
          <a:prstGeom prst="roundRect">
            <a:avLst>
              <a:gd name="adj" fmla="val 5035"/>
            </a:avLst>
          </a:prstGeom>
          <a:solidFill>
            <a:srgbClr val="16202E"/>
          </a:solidFill>
          <a:ln w="762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493520" y="4865846"/>
            <a:ext cx="7715631" cy="963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100" b="1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2×</a:t>
            </a:r>
            <a:endParaRPr lang="en-US" sz="8100" dirty="0"/>
          </a:p>
        </p:txBody>
      </p:sp>
      <p:sp>
        <p:nvSpPr>
          <p:cNvPr id="6" name="Text 4"/>
          <p:cNvSpPr/>
          <p:nvPr/>
        </p:nvSpPr>
        <p:spPr>
          <a:xfrm>
            <a:off x="1493520" y="6020276"/>
            <a:ext cx="7224637" cy="894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325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Teens on social media </a:t>
            </a:r>
            <a:r>
              <a:rPr lang="en-US" sz="2325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3+ hours a day </a:t>
            </a:r>
            <a:r>
              <a:rPr lang="en-US" sz="2325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 roughly double the risk of anxiety and depression symptoms.</a:t>
            </a:r>
            <a:endParaRPr lang="en-US" sz="2325" dirty="0"/>
          </a:p>
        </p:txBody>
      </p:sp>
      <p:sp>
        <p:nvSpPr>
          <p:cNvPr id="7" name="Text 5"/>
          <p:cNvSpPr/>
          <p:nvPr/>
        </p:nvSpPr>
        <p:spPr>
          <a:xfrm>
            <a:off x="1493520" y="7067074"/>
            <a:ext cx="7715631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U.S. Surgeon General Advisory (2023)</a:t>
            </a:r>
            <a:endParaRPr lang="en-US" sz="1425" dirty="0"/>
          </a:p>
        </p:txBody>
      </p:sp>
      <p:sp>
        <p:nvSpPr>
          <p:cNvPr id="8" name="Shape 6"/>
          <p:cNvSpPr/>
          <p:nvPr/>
        </p:nvSpPr>
        <p:spPr>
          <a:xfrm>
            <a:off x="9334500" y="4401026"/>
            <a:ext cx="7905750" cy="3405188"/>
          </a:xfrm>
          <a:prstGeom prst="roundRect">
            <a:avLst>
              <a:gd name="adj" fmla="val 5035"/>
            </a:avLst>
          </a:prstGeom>
          <a:solidFill>
            <a:srgbClr val="16202E"/>
          </a:solidFill>
          <a:ln w="7620">
            <a:solidFill>
              <a:srgbClr val="FFFFFF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780270" y="4865846"/>
            <a:ext cx="7715631" cy="963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8100" b="1" dirty="0">
                <a:solidFill>
                  <a:srgbClr val="FF6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in 3</a:t>
            </a:r>
            <a:endParaRPr lang="en-US" sz="8100" dirty="0"/>
          </a:p>
        </p:txBody>
      </p:sp>
      <p:sp>
        <p:nvSpPr>
          <p:cNvPr id="10" name="Text 8"/>
          <p:cNvSpPr/>
          <p:nvPr/>
        </p:nvSpPr>
        <p:spPr>
          <a:xfrm>
            <a:off x="9780270" y="6020276"/>
            <a:ext cx="7224637" cy="894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325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Teen girls who already felt bad about their bodies said </a:t>
            </a:r>
            <a:r>
              <a:rPr lang="en-US" sz="2325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made it worse</a:t>
            </a:r>
            <a:r>
              <a:rPr lang="en-US" sz="2325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325" dirty="0"/>
          </a:p>
        </p:txBody>
      </p:sp>
      <p:sp>
        <p:nvSpPr>
          <p:cNvPr id="11" name="Text 9"/>
          <p:cNvSpPr/>
          <p:nvPr/>
        </p:nvSpPr>
        <p:spPr>
          <a:xfrm>
            <a:off x="9780270" y="7067074"/>
            <a:ext cx="7715631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Meta's own internal research, leaked 2021</a:t>
            </a:r>
            <a:endParaRPr lang="en-US" sz="1425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B1F3EF-7BCF-A318-886E-D188C877C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A4331F-171C-6F30-604C-C2658DCC5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CC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47905" y="2619375"/>
            <a:ext cx="6192071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800" kern="0" spc="540" dirty="0">
                <a:solidFill>
                  <a:srgbClr val="06212F">
                    <a:alpha val="7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AVERAGE TEEN, EVERY DAY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669322" y="3228975"/>
            <a:ext cx="8949357" cy="2495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86000"/>
              </a:lnSpc>
              <a:buNone/>
            </a:pPr>
            <a:r>
              <a:rPr lang="en-US" sz="22500" b="1" kern="0" spc="-675" dirty="0">
                <a:solidFill>
                  <a:srgbClr val="0621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4.8 hrs</a:t>
            </a:r>
            <a:endParaRPr lang="en-US" sz="22500" dirty="0"/>
          </a:p>
        </p:txBody>
      </p:sp>
      <p:sp>
        <p:nvSpPr>
          <p:cNvPr id="4" name="Text 2"/>
          <p:cNvSpPr/>
          <p:nvPr/>
        </p:nvSpPr>
        <p:spPr>
          <a:xfrm>
            <a:off x="3748087" y="6067425"/>
            <a:ext cx="10791825" cy="1051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40000"/>
              </a:lnSpc>
              <a:buNone/>
            </a:pPr>
            <a:r>
              <a:rPr lang="en-US" sz="2850" dirty="0">
                <a:solidFill>
                  <a:srgbClr val="0621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spent on social media — about a third of every waking hour handed to the algorithm.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7797380" y="7385685"/>
            <a:ext cx="2693242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06212F">
                    <a:alpha val="6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Source: Gallup (2023)</a:t>
            </a:r>
            <a:endParaRPr lang="en-US" sz="1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8C7A11-6B6B-A9C7-2EF5-CE1010B1B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AA25889-F8D8-243D-5DE5-C0A6EF31E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01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4AB991-2774-E6F1-673A-889061949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44057F7-2D83-CCFC-8050-885430EDC02D}"/>
              </a:ext>
            </a:extLst>
          </p:cNvPr>
          <p:cNvSpPr/>
          <p:nvPr/>
        </p:nvSpPr>
        <p:spPr>
          <a:xfrm>
            <a:off x="1238049" y="3609774"/>
            <a:ext cx="114701" cy="114701"/>
          </a:xfrm>
          <a:prstGeom prst="ellipse">
            <a:avLst/>
          </a:prstGeom>
          <a:solidFill>
            <a:srgbClr val="4CC2FF">
              <a:alpha val="36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7EABF45-F2D6-CFAA-13C3-605E7E6F90C3}"/>
              </a:ext>
            </a:extLst>
          </p:cNvPr>
          <p:cNvSpPr/>
          <p:nvPr/>
        </p:nvSpPr>
        <p:spPr>
          <a:xfrm>
            <a:off x="1504950" y="3495675"/>
            <a:ext cx="420059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kern="0" spc="504" dirty="0">
                <a:solidFill>
                  <a:srgbClr val="4CC2FF"/>
                </a:solidFill>
                <a:latin typeface="Courier New" pitchFamily="34" charset="0"/>
                <a:cs typeface="Courier New" pitchFamily="34" charset="-120"/>
              </a:rPr>
              <a:t>IT GOES DEEPER...</a:t>
            </a:r>
            <a:endParaRPr lang="en-US" sz="18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4E74B49-AEDC-6085-7C6A-1FB4EF39272C}"/>
              </a:ext>
            </a:extLst>
          </p:cNvPr>
          <p:cNvSpPr/>
          <p:nvPr/>
        </p:nvSpPr>
        <p:spPr>
          <a:xfrm>
            <a:off x="1238250" y="4219575"/>
            <a:ext cx="17392650" cy="1104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400" b="1" kern="0" spc="-210" dirty="0">
                <a:solidFill>
                  <a:srgbClr val="EEF4FB"/>
                </a:solidFill>
                <a:latin typeface="Arial" pitchFamily="34" charset="0"/>
                <a:cs typeface="Arial" pitchFamily="34" charset="-120"/>
              </a:rPr>
              <a:t>1,590 TikTok Users</a:t>
            </a:r>
            <a:endParaRPr lang="en-US" sz="8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06B405F-9BE3-8176-07B2-62FB92673BEF}"/>
              </a:ext>
            </a:extLst>
          </p:cNvPr>
          <p:cNvSpPr/>
          <p:nvPr/>
        </p:nvSpPr>
        <p:spPr>
          <a:xfrm>
            <a:off x="1238250" y="5705475"/>
            <a:ext cx="12557760" cy="1123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50" dirty="0">
                <a:solidFill>
                  <a:srgbClr val="9FB1C6"/>
                </a:solidFill>
                <a:latin typeface="Arial" pitchFamily="34" charset="0"/>
                <a:cs typeface="Arial" pitchFamily="34" charset="-120"/>
              </a:rPr>
              <a:t>Were identified as highly likely to exhibit addictive </a:t>
            </a:r>
            <a:r>
              <a:rPr lang="en-US" sz="2850" dirty="0" err="1">
                <a:solidFill>
                  <a:srgbClr val="9FB1C6"/>
                </a:solidFill>
                <a:latin typeface="Arial" pitchFamily="34" charset="0"/>
                <a:cs typeface="Arial" pitchFamily="34" charset="-120"/>
              </a:rPr>
              <a:t>behaviours</a:t>
            </a:r>
            <a:r>
              <a:rPr lang="en-US" sz="2850" dirty="0">
                <a:solidFill>
                  <a:srgbClr val="9FB1C6"/>
                </a:solidFill>
                <a:latin typeface="Arial" pitchFamily="34" charset="0"/>
                <a:cs typeface="Arial" pitchFamily="34" charset="-120"/>
              </a:rPr>
              <a:t> – spending more time “</a:t>
            </a:r>
            <a:r>
              <a:rPr lang="en-US" sz="2850" b="1" dirty="0">
                <a:solidFill>
                  <a:srgbClr val="9FB1C6"/>
                </a:solidFill>
                <a:latin typeface="Arial" pitchFamily="34" charset="0"/>
                <a:cs typeface="Arial" pitchFamily="34" charset="-120"/>
              </a:rPr>
              <a:t>doomscrolling</a:t>
            </a:r>
            <a:r>
              <a:rPr lang="en-US" sz="2850" dirty="0">
                <a:solidFill>
                  <a:srgbClr val="9FB1C6"/>
                </a:solidFill>
                <a:latin typeface="Arial" pitchFamily="34" charset="0"/>
                <a:cs typeface="Arial" pitchFamily="34" charset="-120"/>
              </a:rPr>
              <a:t>” frequently throughout the day.</a:t>
            </a:r>
            <a:endParaRPr lang="en-US" sz="28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F21344-9FB7-2A9F-52A7-0636E93B2A3C}"/>
              </a:ext>
            </a:extLst>
          </p:cNvPr>
          <p:cNvSpPr txBox="1"/>
          <p:nvPr/>
        </p:nvSpPr>
        <p:spPr>
          <a:xfrm>
            <a:off x="13796010" y="8513846"/>
            <a:ext cx="9312442" cy="679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50" i="1" dirty="0">
                <a:solidFill>
                  <a:srgbClr val="9FB1C6"/>
                </a:solidFill>
                <a:latin typeface="Arial" pitchFamily="34" charset="0"/>
                <a:cs typeface="Arial" pitchFamily="34" charset="-120"/>
              </a:rPr>
              <a:t>Yang et al., AAAI 2025.  </a:t>
            </a:r>
            <a:endParaRPr lang="en-US" sz="2850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EFF006-F836-3E81-B425-057AADEBA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5B948C-9286-CC8D-AF08-71A826311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64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0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38049" y="3609774"/>
            <a:ext cx="114701" cy="114701"/>
          </a:xfrm>
          <a:prstGeom prst="ellipse">
            <a:avLst/>
          </a:prstGeom>
          <a:solidFill>
            <a:srgbClr val="4CC2FF">
              <a:alpha val="36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504950" y="3495675"/>
            <a:ext cx="420059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04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ACTIVITY — 6 MINUTES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238250" y="4219575"/>
            <a:ext cx="17392650" cy="1104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400" b="1" kern="0" spc="-210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Analysis</a:t>
            </a:r>
            <a:endParaRPr lang="en-US" sz="8400" dirty="0"/>
          </a:p>
        </p:txBody>
      </p:sp>
      <p:sp>
        <p:nvSpPr>
          <p:cNvPr id="5" name="Text 3"/>
          <p:cNvSpPr/>
          <p:nvPr/>
        </p:nvSpPr>
        <p:spPr>
          <a:xfrm>
            <a:off x="1238250" y="5705475"/>
            <a:ext cx="12557760" cy="1123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5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just scroll your feed — </a:t>
            </a:r>
            <a:r>
              <a:rPr lang="en-US" sz="2850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</a:t>
            </a:r>
            <a:r>
              <a:rPr lang="en-US" sz="285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it. You're about to find out what your algorithm has decided you are.</a:t>
            </a:r>
            <a:endParaRPr lang="en-US" sz="28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14E0BF-B9AB-FBBB-D550-50B8DE714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79AE15-AA2F-6892-6EA0-D8CFBF63C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2526983"/>
            <a:ext cx="9949696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04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STEPS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3098483"/>
            <a:ext cx="7456170" cy="1318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800" b="1" kern="0" spc="-96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feed actually telling you?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047750" y="4835843"/>
            <a:ext cx="47625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695450" y="4835843"/>
            <a:ext cx="7682758" cy="4514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your most-used app and scroll </a:t>
            </a:r>
            <a:r>
              <a:rPr lang="en-US" sz="2325" b="1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posts </a:t>
            </a: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row.</a:t>
            </a:r>
            <a:endParaRPr lang="en-US" sz="2325" dirty="0"/>
          </a:p>
        </p:txBody>
      </p:sp>
      <p:sp>
        <p:nvSpPr>
          <p:cNvPr id="6" name="Text 4"/>
          <p:cNvSpPr/>
          <p:nvPr/>
        </p:nvSpPr>
        <p:spPr>
          <a:xfrm>
            <a:off x="1047750" y="5534978"/>
            <a:ext cx="47625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695450" y="5534978"/>
            <a:ext cx="8649402" cy="8648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each one, tally the feeling it's built to trigger: </a:t>
            </a:r>
            <a:r>
              <a:rPr lang="en-US" sz="2325" dirty="0">
                <a:solidFill>
                  <a:srgbClr val="FF6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angry</a:t>
            </a: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325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anxious</a:t>
            </a: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325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</a:t>
            </a: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or </a:t>
            </a:r>
            <a:r>
              <a:rPr lang="en-US" sz="2325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</a:t>
            </a: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325" dirty="0"/>
          </a:p>
        </p:txBody>
      </p:sp>
      <p:sp>
        <p:nvSpPr>
          <p:cNvPr id="8" name="Text 6"/>
          <p:cNvSpPr/>
          <p:nvPr/>
        </p:nvSpPr>
        <p:spPr>
          <a:xfrm>
            <a:off x="1047750" y="6647498"/>
            <a:ext cx="47625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695450" y="6647498"/>
            <a:ext cx="9082290" cy="4514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 the </a:t>
            </a:r>
            <a:r>
              <a:rPr lang="en-US" sz="2325" b="1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topics</a:t>
            </a: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What does the feed think you're obsessed with?</a:t>
            </a:r>
            <a:endParaRPr lang="en-US" sz="2325" dirty="0"/>
          </a:p>
        </p:txBody>
      </p:sp>
      <p:sp>
        <p:nvSpPr>
          <p:cNvPr id="10" name="Text 8"/>
          <p:cNvSpPr/>
          <p:nvPr/>
        </p:nvSpPr>
        <p:spPr>
          <a:xfrm>
            <a:off x="1047750" y="7346632"/>
            <a:ext cx="47625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695450" y="7346632"/>
            <a:ext cx="8284036" cy="4514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10 posts leave you feeling </a:t>
            </a:r>
            <a:r>
              <a:rPr lang="en-US" sz="2325" b="1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or worse</a:t>
            </a:r>
            <a:r>
              <a:rPr lang="en-US" sz="2325" dirty="0">
                <a:solidFill>
                  <a:srgbClr val="CFE0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 Be honest.</a:t>
            </a:r>
            <a:endParaRPr lang="en-US" sz="2325" dirty="0"/>
          </a:p>
        </p:txBody>
      </p:sp>
      <p:sp>
        <p:nvSpPr>
          <p:cNvPr id="12" name="Shape 10"/>
          <p:cNvSpPr/>
          <p:nvPr/>
        </p:nvSpPr>
        <p:spPr>
          <a:xfrm>
            <a:off x="10778728" y="3286125"/>
            <a:ext cx="6461522" cy="3714750"/>
          </a:xfrm>
          <a:prstGeom prst="roundRect">
            <a:avLst>
              <a:gd name="adj" fmla="val 5128"/>
            </a:avLst>
          </a:prstGeom>
          <a:solidFill>
            <a:srgbClr val="16202E"/>
          </a:solidFill>
          <a:ln w="7620">
            <a:solidFill>
              <a:srgbClr val="FFFFFF">
                <a:alpha val="1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205449" y="3731895"/>
            <a:ext cx="616889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kern="0" spc="150" dirty="0">
                <a:solidFill>
                  <a:srgbClr val="6F829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THEN ASK THE ROOM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205449" y="4299585"/>
            <a:ext cx="5776325" cy="9496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475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"If a stranger only saw your feed — what would they think you care about?"</a:t>
            </a:r>
            <a:endParaRPr lang="en-US" sz="2475" dirty="0"/>
          </a:p>
        </p:txBody>
      </p:sp>
      <p:sp>
        <p:nvSpPr>
          <p:cNvPr id="15" name="Shape 13"/>
          <p:cNvSpPr/>
          <p:nvPr/>
        </p:nvSpPr>
        <p:spPr>
          <a:xfrm>
            <a:off x="11205449" y="5477828"/>
            <a:ext cx="5608082" cy="9525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205449" y="5754053"/>
            <a:ext cx="5776325" cy="8391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175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"Is that actually you — or who the algorithm is training you to become?"</a:t>
            </a:r>
            <a:endParaRPr lang="en-US" sz="2175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5404CDE-2F49-0FDF-6DE8-FABB46BCC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B008F4-84A0-C887-1FA4-D4B6B696C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0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2599372"/>
            <a:ext cx="1781175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04" dirty="0">
                <a:solidFill>
                  <a:srgbClr val="4CC2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TAKEAWAY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3170872"/>
            <a:ext cx="17811750" cy="815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6000" b="1" kern="0" spc="-120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back the controls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1047750" y="4481513"/>
            <a:ext cx="7162800" cy="15240"/>
          </a:xfrm>
          <a:prstGeom prst="rect">
            <a:avLst/>
          </a:prstGeom>
          <a:solidFill>
            <a:srgbClr val="4CC2FF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47750" y="4744403"/>
            <a:ext cx="330398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530548" y="4744403"/>
            <a:ext cx="7348002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 the feeling first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1530548" y="5205413"/>
            <a:ext cx="6880402" cy="7839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025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 post spikes your anger, name it. That pause breaks the hook.</a:t>
            </a:r>
            <a:endParaRPr lang="en-US" sz="2025" dirty="0"/>
          </a:p>
        </p:txBody>
      </p:sp>
      <p:sp>
        <p:nvSpPr>
          <p:cNvPr id="8" name="Shape 6"/>
          <p:cNvSpPr/>
          <p:nvPr/>
        </p:nvSpPr>
        <p:spPr>
          <a:xfrm>
            <a:off x="8743950" y="4481513"/>
            <a:ext cx="7162800" cy="15240"/>
          </a:xfrm>
          <a:prstGeom prst="rect">
            <a:avLst/>
          </a:prstGeom>
          <a:solidFill>
            <a:srgbClr val="4CC2FF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743950" y="4744403"/>
            <a:ext cx="330398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9226748" y="4744403"/>
            <a:ext cx="7348002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 it on purpose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9226748" y="5205413"/>
            <a:ext cx="6880402" cy="7839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025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Hit "not interested," follow what calms you, skip the rage bait fast.</a:t>
            </a:r>
            <a:endParaRPr lang="en-US" sz="2025" dirty="0"/>
          </a:p>
        </p:txBody>
      </p:sp>
      <p:sp>
        <p:nvSpPr>
          <p:cNvPr id="12" name="Shape 10"/>
          <p:cNvSpPr/>
          <p:nvPr/>
        </p:nvSpPr>
        <p:spPr>
          <a:xfrm>
            <a:off x="1047750" y="6217920"/>
            <a:ext cx="7162800" cy="15240"/>
          </a:xfrm>
          <a:prstGeom prst="rect">
            <a:avLst/>
          </a:prstGeom>
          <a:solidFill>
            <a:srgbClr val="4CC2FF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47750" y="6480810"/>
            <a:ext cx="351353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1551503" y="6480810"/>
            <a:ext cx="7324951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a real limit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1551503" y="6941820"/>
            <a:ext cx="6858818" cy="7839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025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caps and grayscale mode make the loop a lot less magnetic.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8743950" y="6217920"/>
            <a:ext cx="7162800" cy="15240"/>
          </a:xfrm>
          <a:prstGeom prst="rect">
            <a:avLst/>
          </a:prstGeom>
          <a:solidFill>
            <a:srgbClr val="4CC2FF">
              <a:alpha val="4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743950" y="6480810"/>
            <a:ext cx="351353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9247704" y="6480810"/>
            <a:ext cx="7324951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it against the world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9247704" y="6941820"/>
            <a:ext cx="6858818" cy="78390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025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something only exists in your feed, it isn't the whole picture.</a:t>
            </a:r>
            <a:endParaRPr lang="en-US" sz="2025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CDC04AC-E70B-BEE2-88E0-6E9946B75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A3B7874-8B25-2A73-CB1E-073915267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16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4CC2FF">
                  <a:alpha val="18000"/>
                </a:srgbClr>
              </a:gs>
              <a:gs pos="60000">
                <a:srgbClr val="4CC2FF">
                  <a:alpha val="0"/>
                </a:srgbClr>
              </a:gs>
            </a:gsLst>
            <a:path path="circle">
              <a:fillToRect l="50000" t="100000" r="50000"/>
            </a:path>
          </a:gra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050668" y="2969419"/>
            <a:ext cx="12186546" cy="20983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7800" b="1" kern="0" spc="-195" dirty="0">
                <a:solidFill>
                  <a:srgbClr val="EEF4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attention is the product. </a:t>
            </a:r>
            <a:r>
              <a:rPr lang="en-US" sz="7800" b="1" kern="0" spc="-195" dirty="0">
                <a:solidFill>
                  <a:srgbClr val="4CC2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it on purpose.</a:t>
            </a:r>
            <a:endParaRPr lang="en-US" sz="7800" dirty="0"/>
          </a:p>
        </p:txBody>
      </p:sp>
      <p:sp>
        <p:nvSpPr>
          <p:cNvPr id="4" name="Text 2"/>
          <p:cNvSpPr/>
          <p:nvPr/>
        </p:nvSpPr>
        <p:spPr>
          <a:xfrm>
            <a:off x="4336733" y="7059931"/>
            <a:ext cx="9614535" cy="9772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ctr">
              <a:lnSpc>
                <a:spcPct val="145000"/>
              </a:lnSpc>
              <a:buNone/>
            </a:pPr>
            <a:r>
              <a:rPr lang="en-US" sz="2550" dirty="0">
                <a:solidFill>
                  <a:srgbClr val="9FB1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can't switch the algorithm off. But once you can see it working, it stops working on you.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6931938" y="8797939"/>
            <a:ext cx="4424124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500" kern="0" spc="300" dirty="0">
                <a:solidFill>
                  <a:srgbClr val="5F708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WEEK 05 — DIGITAL LITERACY</a:t>
            </a:r>
            <a:endParaRPr lang="en-US" sz="1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0E080E-AD43-ECAD-E36F-1A628882A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2391" y="649365"/>
            <a:ext cx="763058" cy="102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2A0B86-0559-BA77-476B-F4FF48334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62257" y="68074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1219</Words>
  <Application>Microsoft Office PowerPoint</Application>
  <PresentationFormat>Custom</PresentationFormat>
  <Paragraphs>108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Andy Hayibor</cp:lastModifiedBy>
  <cp:revision>3</cp:revision>
  <dcterms:created xsi:type="dcterms:W3CDTF">2026-06-20T16:13:13Z</dcterms:created>
  <dcterms:modified xsi:type="dcterms:W3CDTF">2026-07-24T09:55:31Z</dcterms:modified>
</cp:coreProperties>
</file>